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06" r:id="rId3"/>
  </p:sldIdLst>
  <p:sldSz cx="42840275" cy="302399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7C3"/>
    <a:srgbClr val="FF8201"/>
    <a:srgbClr val="DCDEDD"/>
    <a:srgbClr val="F2B800"/>
    <a:srgbClr val="81E8CB"/>
    <a:srgbClr val="CD9AFF"/>
    <a:srgbClr val="CBCA78"/>
    <a:srgbClr val="00A3A2"/>
    <a:srgbClr val="5050CA"/>
    <a:srgbClr val="B55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0" autoAdjust="0"/>
    <p:restoredTop sz="96366" autoAdjust="0"/>
  </p:normalViewPr>
  <p:slideViewPr>
    <p:cSldViewPr snapToGrid="0">
      <p:cViewPr varScale="1">
        <p:scale>
          <a:sx n="26" d="100"/>
          <a:sy n="26" d="100"/>
        </p:scale>
        <p:origin x="1686" y="18"/>
      </p:cViewPr>
      <p:guideLst>
        <p:guide pos="26454"/>
        <p:guide pos="26227"/>
        <p:guide orient="horz" pos="18438"/>
        <p:guide orient="horz" pos="986"/>
        <p:guide orient="horz" pos="4303"/>
        <p:guide pos="1289"/>
        <p:guide orient="horz" pos="17497"/>
        <p:guide orient="horz" pos="14106"/>
        <p:guide orient="horz" pos="4797"/>
        <p:guide orient="horz" pos="10053"/>
        <p:guide pos="13494"/>
        <p:guide pos="24232"/>
        <p:guide pos="15485"/>
        <p:guide pos="11604"/>
        <p:guide pos="1959"/>
        <p:guide orient="horz" pos="29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90397-AD41-415F-8BA9-5A3A8C0E3F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75070-840D-4147-ADE7-2DE12EE7BF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D8322-22D8-47FD-A77A-2D9F9D4722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1143000"/>
            <a:ext cx="4371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75323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350774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526097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70142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876681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521950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751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4027785" algn="l" defTabSz="350583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3013" y="1143000"/>
            <a:ext cx="43719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021" y="4949049"/>
            <a:ext cx="36414234" cy="10528100"/>
          </a:xfrm>
        </p:spPr>
        <p:txBody>
          <a:bodyPr anchor="b"/>
          <a:lstStyle>
            <a:lvl1pPr algn="ctr"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5035" y="15883154"/>
            <a:ext cx="32130206" cy="7301067"/>
          </a:xfrm>
        </p:spPr>
        <p:txBody>
          <a:bodyPr/>
          <a:lstStyle>
            <a:lvl1pPr marL="0" indent="0" algn="ctr">
              <a:buNone/>
              <a:defRPr sz="10585"/>
            </a:lvl1pPr>
            <a:lvl2pPr marL="2016125" indent="0" algn="ctr">
              <a:buNone/>
              <a:defRPr sz="8820"/>
            </a:lvl2pPr>
            <a:lvl3pPr marL="4032250" indent="0" algn="ctr">
              <a:buNone/>
              <a:defRPr sz="7935"/>
            </a:lvl3pPr>
            <a:lvl4pPr marL="6048375" indent="0" algn="ctr">
              <a:buNone/>
              <a:defRPr sz="7055"/>
            </a:lvl4pPr>
            <a:lvl5pPr marL="8063865" indent="0" algn="ctr">
              <a:buNone/>
              <a:defRPr sz="7055"/>
            </a:lvl5pPr>
            <a:lvl6pPr marL="10079990" indent="0" algn="ctr">
              <a:buNone/>
              <a:defRPr sz="7055"/>
            </a:lvl6pPr>
            <a:lvl7pPr marL="12096115" indent="0" algn="ctr">
              <a:buNone/>
              <a:defRPr sz="7055"/>
            </a:lvl7pPr>
            <a:lvl8pPr marL="14112240" indent="0" algn="ctr">
              <a:buNone/>
              <a:defRPr sz="7055"/>
            </a:lvl8pPr>
            <a:lvl9pPr marL="16128365" indent="0" algn="ctr">
              <a:buNone/>
              <a:defRPr sz="705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851E-3C99-4AD7-AFAF-837CA5C762D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2959" y="7539080"/>
            <a:ext cx="36949737" cy="12579118"/>
          </a:xfrm>
        </p:spPr>
        <p:txBody>
          <a:bodyPr anchor="b"/>
          <a:lstStyle>
            <a:lvl1pPr>
              <a:defRPr sz="26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2959" y="20237201"/>
            <a:ext cx="36949737" cy="6615061"/>
          </a:xfrm>
        </p:spPr>
        <p:txBody>
          <a:bodyPr/>
          <a:lstStyle>
            <a:lvl1pPr marL="0" indent="0">
              <a:buNone/>
              <a:defRPr sz="10585">
                <a:solidFill>
                  <a:schemeClr val="tx1"/>
                </a:solidFill>
              </a:defRPr>
            </a:lvl1pPr>
            <a:lvl2pPr marL="2016125" indent="0">
              <a:buNone/>
              <a:defRPr sz="8820">
                <a:solidFill>
                  <a:schemeClr val="tx1">
                    <a:tint val="75000"/>
                  </a:schemeClr>
                </a:solidFill>
              </a:defRPr>
            </a:lvl2pPr>
            <a:lvl3pPr marL="4032250" indent="0">
              <a:buNone/>
              <a:defRPr sz="7935">
                <a:solidFill>
                  <a:schemeClr val="tx1">
                    <a:tint val="75000"/>
                  </a:schemeClr>
                </a:solidFill>
              </a:defRPr>
            </a:lvl3pPr>
            <a:lvl4pPr marL="604837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4pPr>
            <a:lvl5pPr marL="80638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5pPr>
            <a:lvl6pPr marL="1007999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6pPr>
            <a:lvl7pPr marL="1209611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7pPr>
            <a:lvl8pPr marL="1411224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8pPr>
            <a:lvl9pPr marL="16128365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526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87889" y="8050077"/>
            <a:ext cx="18207117" cy="191871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1610022"/>
            <a:ext cx="36949737" cy="584505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0853" y="7413073"/>
            <a:ext cx="18123442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0853" y="11046105"/>
            <a:ext cx="18123442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87891" y="7413073"/>
            <a:ext cx="18212697" cy="3633032"/>
          </a:xfrm>
        </p:spPr>
        <p:txBody>
          <a:bodyPr anchor="b"/>
          <a:lstStyle>
            <a:lvl1pPr marL="0" indent="0">
              <a:buNone/>
              <a:defRPr sz="10585" b="1"/>
            </a:lvl1pPr>
            <a:lvl2pPr marL="2016125" indent="0">
              <a:buNone/>
              <a:defRPr sz="8820" b="1"/>
            </a:lvl2pPr>
            <a:lvl3pPr marL="4032250" indent="0">
              <a:buNone/>
              <a:defRPr sz="7935" b="1"/>
            </a:lvl3pPr>
            <a:lvl4pPr marL="6048375" indent="0">
              <a:buNone/>
              <a:defRPr sz="7055" b="1"/>
            </a:lvl4pPr>
            <a:lvl5pPr marL="8063865" indent="0">
              <a:buNone/>
              <a:defRPr sz="7055" b="1"/>
            </a:lvl5pPr>
            <a:lvl6pPr marL="10079990" indent="0">
              <a:buNone/>
              <a:defRPr sz="7055" b="1"/>
            </a:lvl6pPr>
            <a:lvl7pPr marL="12096115" indent="0">
              <a:buNone/>
              <a:defRPr sz="7055" b="1"/>
            </a:lvl7pPr>
            <a:lvl8pPr marL="14112240" indent="0">
              <a:buNone/>
              <a:defRPr sz="7055" b="1"/>
            </a:lvl8pPr>
            <a:lvl9pPr marL="16128365" indent="0">
              <a:buNone/>
              <a:defRPr sz="70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87891" y="11046105"/>
            <a:ext cx="18212697" cy="162471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8C9F-F218-4CA5-B1B5-CE73204C559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2697" y="4354048"/>
            <a:ext cx="21687889" cy="21490205"/>
          </a:xfrm>
        </p:spPr>
        <p:txBody>
          <a:bodyPr/>
          <a:lstStyle>
            <a:lvl1pPr>
              <a:defRPr sz="14110"/>
            </a:lvl1pPr>
            <a:lvl2pPr>
              <a:defRPr sz="12345"/>
            </a:lvl2pPr>
            <a:lvl3pPr>
              <a:defRPr sz="10585"/>
            </a:lvl3pPr>
            <a:lvl4pPr>
              <a:defRPr sz="8820"/>
            </a:lvl4pPr>
            <a:lvl5pPr>
              <a:defRPr sz="8820"/>
            </a:lvl5pPr>
            <a:lvl6pPr>
              <a:defRPr sz="8820"/>
            </a:lvl6pPr>
            <a:lvl7pPr>
              <a:defRPr sz="8820"/>
            </a:lvl7pPr>
            <a:lvl8pPr>
              <a:defRPr sz="8820"/>
            </a:lvl8pPr>
            <a:lvl9pPr>
              <a:defRPr sz="88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849" y="2016019"/>
            <a:ext cx="13817104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12697" y="4354048"/>
            <a:ext cx="21687889" cy="21490205"/>
          </a:xfrm>
        </p:spPr>
        <p:txBody>
          <a:bodyPr anchor="t"/>
          <a:lstStyle>
            <a:lvl1pPr marL="0" indent="0">
              <a:buNone/>
              <a:defRPr sz="14110"/>
            </a:lvl1pPr>
            <a:lvl2pPr marL="2016125" indent="0">
              <a:buNone/>
              <a:defRPr sz="12345"/>
            </a:lvl2pPr>
            <a:lvl3pPr marL="4032250" indent="0">
              <a:buNone/>
              <a:defRPr sz="10585"/>
            </a:lvl3pPr>
            <a:lvl4pPr marL="6048375" indent="0">
              <a:buNone/>
              <a:defRPr sz="8820"/>
            </a:lvl4pPr>
            <a:lvl5pPr marL="8063865" indent="0">
              <a:buNone/>
              <a:defRPr sz="8820"/>
            </a:lvl5pPr>
            <a:lvl6pPr marL="10079990" indent="0">
              <a:buNone/>
              <a:defRPr sz="8820"/>
            </a:lvl6pPr>
            <a:lvl7pPr marL="12096115" indent="0">
              <a:buNone/>
              <a:defRPr sz="8820"/>
            </a:lvl7pPr>
            <a:lvl8pPr marL="14112240" indent="0">
              <a:buNone/>
              <a:defRPr sz="8820"/>
            </a:lvl8pPr>
            <a:lvl9pPr marL="16128365" indent="0">
              <a:buNone/>
              <a:defRPr sz="88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0849" y="9072087"/>
            <a:ext cx="13817104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125" indent="0">
              <a:buNone/>
              <a:defRPr sz="6175"/>
            </a:lvl2pPr>
            <a:lvl3pPr marL="4032250" indent="0">
              <a:buNone/>
              <a:defRPr sz="5290"/>
            </a:lvl3pPr>
            <a:lvl4pPr marL="6048375" indent="0">
              <a:buNone/>
              <a:defRPr sz="4410"/>
            </a:lvl4pPr>
            <a:lvl5pPr marL="8063865" indent="0">
              <a:buNone/>
              <a:defRPr sz="4410"/>
            </a:lvl5pPr>
            <a:lvl6pPr marL="10079990" indent="0">
              <a:buNone/>
              <a:defRPr sz="4410"/>
            </a:lvl6pPr>
            <a:lvl7pPr marL="12096115" indent="0">
              <a:buNone/>
              <a:defRPr sz="4410"/>
            </a:lvl7pPr>
            <a:lvl8pPr marL="14112240" indent="0">
              <a:buNone/>
              <a:defRPr sz="4410"/>
            </a:lvl8pPr>
            <a:lvl9pPr marL="16128365" indent="0">
              <a:buNone/>
              <a:defRPr sz="44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57574" y="1610015"/>
            <a:ext cx="9237434" cy="256272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5271" y="1610015"/>
            <a:ext cx="27176799" cy="256272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01176" y="28630276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5269" y="1610022"/>
            <a:ext cx="3694973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5269" y="8050077"/>
            <a:ext cx="3694973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5269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32F60-8D04-463D-B311-D19A5CA434C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90841" y="28028274"/>
            <a:ext cx="144585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55944" y="28028274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183-E1B1-4AF2-8B1F-F05F6EE41C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4031615" rtl="0" eaLnBrk="1" latinLnBrk="0" hangingPunct="1">
        <a:lnSpc>
          <a:spcPct val="90000"/>
        </a:lnSpc>
        <a:spcBef>
          <a:spcPct val="0"/>
        </a:spcBef>
        <a:buNone/>
        <a:defRPr sz="19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7745" indent="-1007745" algn="l" defTabSz="4031615" rtl="0" eaLnBrk="1" latinLnBrk="0" hangingPunct="1">
        <a:lnSpc>
          <a:spcPct val="90000"/>
        </a:lnSpc>
        <a:spcBef>
          <a:spcPts val="4410"/>
        </a:spcBef>
        <a:buFont typeface="Arial" panose="020B0604020202020204" pitchFamily="34" charset="0"/>
        <a:buChar char="•"/>
        <a:defRPr sz="12345" kern="1200">
          <a:solidFill>
            <a:schemeClr val="tx1"/>
          </a:solidFill>
          <a:latin typeface="+mn-lt"/>
          <a:ea typeface="+mn-ea"/>
          <a:cs typeface="+mn-cs"/>
        </a:defRPr>
      </a:lvl1pPr>
      <a:lvl2pPr marL="30238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10585" kern="1200">
          <a:solidFill>
            <a:schemeClr val="tx1"/>
          </a:solidFill>
          <a:latin typeface="+mn-lt"/>
          <a:ea typeface="+mn-ea"/>
          <a:cs typeface="+mn-cs"/>
        </a:defRPr>
      </a:lvl2pPr>
      <a:lvl3pPr marL="503999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3pPr>
      <a:lvl4pPr marL="705612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907224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108837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310386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5119985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7136110" indent="-1007745" algn="l" defTabSz="403161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1pPr>
      <a:lvl2pPr marL="201612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2pPr>
      <a:lvl3pPr marL="403225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3pPr>
      <a:lvl4pPr marL="604837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4pPr>
      <a:lvl5pPr marL="80638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5pPr>
      <a:lvl6pPr marL="1007999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6pPr>
      <a:lvl7pPr marL="1209611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7pPr>
      <a:lvl8pPr marL="14112240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8pPr>
      <a:lvl9pPr marL="16128365" algn="l" defTabSz="4031615" rtl="0" eaLnBrk="1" latinLnBrk="0" hangingPunct="1">
        <a:defRPr sz="7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31314"/>
            <a:ext cx="42840274" cy="17248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wrap="square"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6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01165" y="1755775"/>
            <a:ext cx="16720820" cy="27792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00000"/>
              </a:lnSpc>
            </a:pPr>
            <a:r>
              <a:rPr lang="zh-CN" altLang="zh-CN" sz="32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en-US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为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消除安全隐患、完善功能配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套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4000" kern="0" spc="1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深圳市泰鹏安昌投资发展有限公司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申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请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4000" kern="0" spc="1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G08317-0076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宗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地进行增加辅助性设施类综合整治。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该事项已经龙岗区城市更新领导小组审议并原则通过，现依据《关于加强和改进城市更新实施工作的暂行措施》（市府办〔</a:t>
            </a:r>
            <a:r>
              <a:rPr lang="en-US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2016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〕</a:t>
            </a:r>
            <a:r>
              <a:rPr lang="en-US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38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号）和《龙岗区旧工业区增加辅助性设施类综合整治改造升级实施细则（试行）》（深龙工信规</a:t>
            </a:r>
            <a:r>
              <a:rPr lang="zh-CN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〔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2020</a:t>
            </a:r>
            <a:r>
              <a:rPr lang="zh-CN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〕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3号）等相关规定，对该计划事项公告如下：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一、园区现状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概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况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项目位于龙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岗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区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园山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街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道，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地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园山街道东南部安良社区安昌路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号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综合整治范围用地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53713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平方米，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建筑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面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积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57260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方米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，现状为旧工业区，建筑功能以厂房、宿舍为主，园区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空间环境质量较差，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停车位不足，消防设施老化，配套设施不完善，产业低端。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二、拟规划情况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为消除安全隐患、完善功能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配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套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及美化园区环境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拟增加电梯、连廊、遮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雨棚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等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辅助性公用设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施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不会对现有企业生产运行产生影响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项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目新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增辅助性公用设施建筑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7350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方米，新增建筑面积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占原建筑面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12.8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%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整治后将保留</a:t>
            </a:r>
            <a:r>
              <a:rPr lang="en-US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50100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方米</a:t>
            </a:r>
            <a:r>
              <a:rPr lang="zh-CN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产业</a:t>
            </a:r>
            <a:r>
              <a:rPr lang="zh-CN" altLang="zh-CN" sz="4000" kern="0" spc="1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空</a:t>
            </a:r>
            <a:r>
              <a:rPr lang="zh-CN" altLang="zh-CN" sz="4000" kern="0" spc="10" smtClean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间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用于</a:t>
            </a:r>
            <a:r>
              <a:rPr lang="zh-CN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生</a:t>
            </a:r>
            <a:r>
              <a:rPr lang="zh-CN" altLang="zh-CN" sz="4000" kern="0" spc="1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产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制造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占原生产用房建筑面积的</a:t>
            </a:r>
            <a:r>
              <a:rPr lang="en-US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100%</a:t>
            </a:r>
            <a:r>
              <a:rPr lang="zh-CN" altLang="zh-CN" sz="4000" kern="0" spc="1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园区产业定</a:t>
            </a:r>
            <a:r>
              <a:rPr lang="zh-CN" altLang="zh-CN" sz="4000" kern="0" spc="1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位</a:t>
            </a:r>
            <a:r>
              <a:rPr lang="zh-CN" altLang="zh-CN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“智能制造</a:t>
            </a:r>
            <a:r>
              <a:rPr lang="en-US" altLang="zh-CN" sz="4000" kern="0" spc="1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zh-CN" altLang="en-US" sz="4000" kern="0" spc="1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电子元器件</a:t>
            </a:r>
            <a:r>
              <a:rPr lang="zh-CN" altLang="en-US" sz="4000" kern="0" spc="10" smtClean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”的模式，建立高端智能制造业基地打造具有特色的高新技术产业。 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三、公示地点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(一)现场展示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    　1、龙岗区工业和信息化局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       　地址：龙岗区中心城清林中路海关大厦10楼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    2、龙</a:t>
            </a:r>
            <a:r>
              <a:rPr lang="zh-CN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岗</a:t>
            </a:r>
            <a:r>
              <a:rPr lang="zh-CN"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区</a:t>
            </a:r>
            <a:r>
              <a:rPr lang="zh-CN" altLang="en-US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园山</a:t>
            </a:r>
            <a:r>
              <a:rPr lang="zh-CN"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街</a:t>
            </a: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道办事处　　    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地址</a:t>
            </a:r>
            <a:r>
              <a:rPr lang="zh-CN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龙岗区</a:t>
            </a:r>
            <a:r>
              <a:rPr lang="zh-CN" altLang="en-US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横坪公路</a:t>
            </a:r>
            <a:r>
              <a:rPr lang="en-US"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288</a:t>
            </a:r>
            <a:r>
              <a:rPr lang="zh-CN" altLang="en-US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号园山</a:t>
            </a:r>
            <a:r>
              <a:rPr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街道行政服务大厅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      3、项目现场</a:t>
            </a:r>
            <a:endParaRPr lang="zh-CN" altLang="zh-CN" sz="40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       地址：龙</a:t>
            </a:r>
            <a:r>
              <a:rPr lang="zh-CN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岗</a:t>
            </a:r>
            <a:r>
              <a:rPr lang="zh-CN"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区</a:t>
            </a:r>
            <a:r>
              <a:rPr lang="zh-CN" altLang="en-US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园山街道安良社区安昌路</a:t>
            </a:r>
            <a:r>
              <a:rPr lang="en-US"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65</a:t>
            </a:r>
            <a:r>
              <a:rPr lang="zh-CN" altLang="en-US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号</a:t>
            </a:r>
            <a:endParaRPr lang="en-US" altLang="zh-CN" sz="4000" kern="100" smtClean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(二)网媒体展示</a:t>
            </a:r>
            <a:endParaRPr lang="zh-CN" altLang="zh-CN" sz="40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    1、龙岗政府在线</a:t>
            </a:r>
            <a:endParaRPr lang="zh-CN" altLang="zh-CN" sz="40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网址：http://www.lg.gov.cn/</a:t>
            </a:r>
            <a:endParaRPr lang="zh-CN" altLang="zh-CN" sz="40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2、龙岗区工业和信息化局</a:t>
            </a:r>
            <a:endParaRPr lang="zh-CN" altLang="zh-CN" sz="40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       　网址：http://www.lg.gov.cn/bmzz/gxj/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3、深圳商报</a:t>
            </a:r>
            <a:endParaRPr lang="zh-CN" altLang="zh-CN" sz="4000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四、公示时间</a:t>
            </a:r>
            <a:endParaRPr lang="zh-CN" altLang="zh-CN" sz="4000" kern="1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    </a:t>
            </a:r>
            <a:r>
              <a:rPr lang="zh-CN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自</a:t>
            </a:r>
            <a:r>
              <a:rPr lang="en-US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2020</a:t>
            </a:r>
            <a:r>
              <a:rPr lang="zh-CN" altLang="en-US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zh-CN" altLang="en-US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日至</a:t>
            </a:r>
            <a:r>
              <a:rPr lang="en-US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2020</a:t>
            </a:r>
            <a:r>
              <a:rPr lang="zh-CN" altLang="en-US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4000" kern="1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日。</a:t>
            </a:r>
            <a:endParaRPr lang="zh-CN" altLang="en-US" sz="4000" kern="10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五、意见反馈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公示期间，任何单位和个人可将意见于2020年</a:t>
            </a:r>
            <a:r>
              <a:rPr lang="en-US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月2</a:t>
            </a:r>
            <a:r>
              <a:rPr lang="en-US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日前通过传真或邮件反馈至龙岗区工业和信息化局。龙岗区工业和信息化局将对公众意见进行认真研究后提出处理意见，并按程序报批。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六、联系方式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龙岗区工业和信息化局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联系人：刘工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联系电话：0755-28949032   传真：0755-28949300　 邮箱：lgcykjbzk@lg.gov.cn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r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深圳市龙岗区工业和信息化局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r" fontAlgn="auto">
              <a:lnSpc>
                <a:spcPct val="100000"/>
              </a:lnSpc>
              <a:spcAft>
                <a:spcPts val="0"/>
              </a:spcAft>
            </a:pP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　　2020年</a:t>
            </a:r>
            <a:r>
              <a:rPr lang="en-US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  <a:r>
              <a:rPr lang="en-US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zh-CN" altLang="zh-CN" sz="4000" kern="0" spc="10" dirty="0">
                <a:solidFill>
                  <a:schemeClr val="tx1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</a:t>
            </a:r>
            <a:endParaRPr lang="zh-CN" altLang="zh-CN" sz="4000" kern="0" spc="10" dirty="0">
              <a:solidFill>
                <a:schemeClr val="tx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2017" y="296375"/>
            <a:ext cx="3823941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</a:t>
            </a:r>
            <a:r>
              <a:rPr lang="zh-CN" altLang="en-US" sz="7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区园山街道泰鹏安昌产业园增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加辅助性公用设施类综合整治计划公告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334659" y="15655643"/>
            <a:ext cx="13337921" cy="646331"/>
            <a:chOff x="25101243" y="28620373"/>
            <a:chExt cx="12041978" cy="583532"/>
          </a:xfrm>
        </p:grpSpPr>
        <p:sp>
          <p:nvSpPr>
            <p:cNvPr id="8" name="矩形 7"/>
            <p:cNvSpPr/>
            <p:nvPr/>
          </p:nvSpPr>
          <p:spPr>
            <a:xfrm>
              <a:off x="25101243" y="28620373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改造前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5726073" y="28620373"/>
              <a:ext cx="1417148" cy="583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改造后</a:t>
              </a:r>
              <a:endPara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20118386" y="17799025"/>
          <a:ext cx="21025487" cy="9736252"/>
        </p:xfrm>
        <a:graphic>
          <a:graphicData uri="http://schemas.openxmlformats.org/drawingml/2006/table">
            <a:tbl>
              <a:tblPr/>
              <a:tblGrid>
                <a:gridCol w="3400533"/>
                <a:gridCol w="6479715"/>
                <a:gridCol w="3074783"/>
                <a:gridCol w="2684840"/>
                <a:gridCol w="5385616"/>
              </a:tblGrid>
              <a:tr h="1194095">
                <a:tc gridSpan="5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经济技术指标一览表</a:t>
                      </a:r>
                      <a:endParaRPr lang="zh-CN" altLang="en-US" sz="6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7997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改造前</a:t>
                      </a:r>
                      <a:endParaRPr lang="zh-CN" alt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改造后</a:t>
                      </a:r>
                      <a:endParaRPr lang="zh-CN" alt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224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现状建筑面积（㎡） </a:t>
                      </a:r>
                      <a:endParaRPr lang="zh-CN" alt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新增辅助性设施建筑面积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改造之后建筑面积</a:t>
                      </a:r>
                      <a:endParaRPr lang="en-US" altLang="zh-CN" sz="3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（㎡） </a:t>
                      </a:r>
                      <a:endParaRPr lang="zh-CN" altLang="en-US" sz="4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792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600" b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57260</a:t>
                      </a:r>
                      <a:endParaRPr lang="en-US" altLang="zh-CN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360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7350</a:t>
                      </a:r>
                      <a:endParaRPr lang="en-US" altLang="zh-CN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（占现状总建筑面</a:t>
                      </a:r>
                      <a:r>
                        <a:rPr lang="zh-CN" altLang="en-US" sz="36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积</a:t>
                      </a:r>
                      <a:r>
                        <a:rPr lang="zh-CN" altLang="en-US" sz="3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en-US" altLang="zh-CN" sz="3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12.8%</a:t>
                      </a:r>
                      <a:r>
                        <a:rPr lang="zh-CN" altLang="en-US" sz="3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zh-CN" altLang="en-US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连廊</a:t>
                      </a:r>
                      <a:endParaRPr lang="zh-CN" altLang="en-US" sz="32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200" b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3840</a:t>
                      </a:r>
                      <a:endParaRPr lang="en-US" altLang="en-US" sz="32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600" b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64610</a:t>
                      </a:r>
                      <a:endParaRPr lang="en-US" altLang="zh-CN" sz="36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792">
                <a:tc vMerge="1">
                  <a:tcPr marL="9525" marR="9525" marT="9525" marB="0" anchor="ctr"/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0316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卸货雨棚</a:t>
                      </a:r>
                      <a:endParaRPr lang="zh-CN" altLang="en-US" sz="3200" b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0316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b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2970</a:t>
                      </a:r>
                      <a:endParaRPr lang="en-US" altLang="en-US" sz="3200" b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792">
                <a:tc vMerge="1">
                  <a:tcPr marL="9525" marR="9525" marT="9525" marB="0" anchor="ctr"/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停车雨棚</a:t>
                      </a:r>
                      <a:endParaRPr lang="zh-CN" altLang="en-US" sz="32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462</a:t>
                      </a:r>
                      <a:endParaRPr lang="en-US" altLang="en-US" sz="32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792">
                <a:tc vMerge="1">
                  <a:tcPr marL="9525" marR="9525" marT="9525" marB="0" anchor="ctr"/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自行车雨棚</a:t>
                      </a:r>
                      <a:endParaRPr lang="zh-CN" altLang="en-US" sz="32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200" b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endParaRPr lang="en-US" altLang="en-US" sz="3200" b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792">
                <a:tc vMerge="1">
                  <a:tcPr marL="9525" marR="9525" marT="9525" marB="0" anchor="ctr"/>
                </a:tc>
                <a:tc v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观光电梯</a:t>
                      </a:r>
                      <a:endParaRPr lang="zh-CN" altLang="en-US" sz="32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9604" marR="129604" marT="64802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3200" b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endParaRPr lang="en-US" altLang="en-US" sz="3200" b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8000" marR="18000" marT="18000" marB="648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8" name="灯片编号占位符 227"/>
          <p:cNvSpPr>
            <a:spLocks noGrp="1"/>
          </p:cNvSpPr>
          <p:nvPr>
            <p:ph type="sldNum" sz="quarter" idx="12"/>
          </p:nvPr>
        </p:nvSpPr>
        <p:spPr>
          <a:xfrm>
            <a:off x="47705744" y="46662349"/>
            <a:ext cx="9639062" cy="1610015"/>
          </a:xfrm>
        </p:spPr>
        <p:txBody>
          <a:bodyPr/>
          <a:lstStyle/>
          <a:p>
            <a:fld id="{ECE94B4B-4764-444A-BCA3-63461FCC5858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0410" y="5144468"/>
            <a:ext cx="11299365" cy="9810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864" y="5097992"/>
            <a:ext cx="12152756" cy="98571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{7d6ba805-7b87-4db8-8870-cb0544129168}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1440</Words>
  <Application>WPS 演示</Application>
  <PresentationFormat>自定义</PresentationFormat>
  <Paragraphs>128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黑体</vt:lpstr>
      <vt:lpstr>Times New Roman</vt:lpstr>
      <vt:lpstr>Calibri</vt:lpstr>
      <vt:lpstr>Arial Unicode MS</vt:lpstr>
      <vt:lpstr>等线 Light</vt:lpstr>
      <vt:lpstr>Calibri Light</vt:lpstr>
      <vt:lpstr>等线</vt:lpstr>
      <vt:lpstr>Office 主题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©PPTSTORE</dc:creator>
  <dc:description>©PPTSTORE 版权所有</dc:description>
  <cp:lastModifiedBy>黎城洲</cp:lastModifiedBy>
  <cp:revision>1802</cp:revision>
  <dcterms:created xsi:type="dcterms:W3CDTF">2018-03-20T06:44:00Z</dcterms:created>
  <dcterms:modified xsi:type="dcterms:W3CDTF">2020-08-19T08:00:41Z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2052-10.8.0.6423</vt:lpwstr>
  </property>
</Properties>
</file>